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8"/>
  </p:notesMasterIdLst>
  <p:sldIdLst>
    <p:sldId id="276" r:id="rId2"/>
    <p:sldId id="256" r:id="rId3"/>
    <p:sldId id="278" r:id="rId4"/>
    <p:sldId id="326" r:id="rId5"/>
    <p:sldId id="327" r:id="rId6"/>
    <p:sldId id="345" r:id="rId7"/>
    <p:sldId id="314" r:id="rId8"/>
    <p:sldId id="328" r:id="rId9"/>
    <p:sldId id="329" r:id="rId10"/>
    <p:sldId id="346" r:id="rId11"/>
    <p:sldId id="348" r:id="rId12"/>
    <p:sldId id="349" r:id="rId13"/>
    <p:sldId id="350" r:id="rId14"/>
    <p:sldId id="271" r:id="rId15"/>
    <p:sldId id="312" r:id="rId16"/>
    <p:sldId id="34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13DCF1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03" autoAdjust="0"/>
    <p:restoredTop sz="96357" autoAdjust="0"/>
  </p:normalViewPr>
  <p:slideViewPr>
    <p:cSldViewPr snapToGrid="0">
      <p:cViewPr varScale="1">
        <p:scale>
          <a:sx n="70" d="100"/>
          <a:sy n="70" d="100"/>
        </p:scale>
        <p:origin x="90" y="9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gif>
</file>

<file path=ppt/media/image11.gif>
</file>

<file path=ppt/media/image2.gif>
</file>

<file path=ppt/media/image3.gif>
</file>

<file path=ppt/media/image4.png>
</file>

<file path=ppt/media/image5.gif>
</file>

<file path=ppt/media/image6.png>
</file>

<file path=ppt/media/image7.pn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6D2B39-67B6-4A03-BCCA-A04236C58E5D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626BF9-5EC4-4916-8D40-A7C200F6711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8865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50315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86228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2DA47-B91C-43BB-BE62-744089A52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9C6505-CF68-4C02-835F-D659867E2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F44D-0A4B-4B69-8BB8-68DD90B50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92956-070F-4893-B31C-EBA7F41C1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0CF3F-7E9E-4F21-8718-026655A80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36572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D94E2-4869-4601-9B82-A6D542D38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1666C3-D9B4-410E-A597-37711D2C2D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CEC26-BCD0-4110-BB08-57ED413FD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60C4B-73CF-4312-BEA5-23C79EF08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1F97D-6CEB-4C3F-B62B-F1B467436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8475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71905E-C5F3-45C6-9C1F-3F1AC494CF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DE62CB-226C-46AA-8D53-A1E25295B2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24850-D79E-40FD-9CBC-653EA4ADE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4F4CE-A4FC-4FD9-9AAF-5EC96A640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E94C1-04EA-4306-929D-598AE0F75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31489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C6EB0-B45E-4AB7-8B75-D4B95B4D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0784C-5626-4365-AA74-EB17179B8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7F3B9-5430-4E8A-9818-19C69DA94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AFE939-ECB4-4549-BFD2-6DA990B5B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804A2-EF12-4BD4-915B-5D23F0922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02621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9E730-BA99-4D2F-86BE-BBF98CFBA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888A0-CEFB-4B11-88BD-95EACA92E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E1F4A-B7E3-4304-8585-7D4747C70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28C28-EE03-44F4-9F68-A95489E36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5CFEC-2B30-4139-852E-6E58A2CD9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09327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00F7-1BEF-44CE-90F0-A6FC66399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9B19A-A6B9-4C6D-931B-3BA29E38BF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89C13C-0D22-4776-B90D-DAE8AE722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B4B518-0286-4F45-A981-D98EA99A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9419A-D281-4893-B7E1-1F89F8B7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90C34D-C317-4AE3-9ADF-3E4DBA2F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36984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B2BA2-0B5D-458D-AB96-4E392CCD0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4CB6E-F52E-43FC-BB2D-BEAD367F9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44A47A-5E29-406E-B226-32F7E9F81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A2080E-47A9-4BD4-9A30-1AA02B259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617C72-8415-4206-B3A6-071286BDFF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2004F0-8E13-4CE6-8A7D-DCE20DAE0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E612E3-174B-42A8-BF19-167C5E5F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3C0C87-42FA-4D47-A672-BD876B243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4670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F226-4FFB-47D0-AD63-957435792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6EB5F0-FB31-4160-8513-4FCAAB0AC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CA787A-E120-493F-905A-0CAF412D5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254F6E-C30E-4EBC-9AE8-26178086B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03200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AC81CE-64DD-4D2A-9399-44DFDB63B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717F9A-8067-4AE2-8A31-AB479FC83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C45D0-FA28-43AF-B81E-2BF8FB33A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91238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C52B1-89B1-46BA-A8DD-CF892B768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9DBBA-9B86-48CA-BF74-D67EE7C99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4578D0-8D29-4208-9418-CBDF84E1DB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1E558-98E8-4344-A67A-ACD09335D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9D5F31-DFB1-4645-B797-6AF120308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7677A-3156-4402-8C1A-B151C588A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1661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33E4F-256D-4895-8F3F-A137B294C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16B717-1F5B-431C-A17B-0B73FAF0C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2890E1-BEAA-4FE0-870B-86A244470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B587D-3E36-48AC-AEB2-258C85148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E5881-E7D7-4EE0-AEFE-66B33DB16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7419BF-176C-4B06-BC4F-BAD9DFC28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86859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B46DA9-ECF0-411E-8B2B-26BF8608C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0C6C7-B1A3-4694-BF2E-01F8A0D92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41D6A-314F-4887-AC6A-C763E1E1B8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5BE6F-B0BC-42FF-AE41-700E7D495DC8}" type="datetimeFigureOut">
              <a:rPr lang="en-IE" smtClean="0"/>
              <a:t>30/03/2022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72BC9-CE14-4ED3-9662-66922AF7AD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00393-55AF-4842-A7E3-03688960D7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5061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gi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3056348" y="0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E0E1AFB-2491-42E4-8642-D3CC3866853A}"/>
              </a:ext>
            </a:extLst>
          </p:cNvPr>
          <p:cNvSpPr txBox="1"/>
          <p:nvPr/>
        </p:nvSpPr>
        <p:spPr>
          <a:xfrm>
            <a:off x="2286000" y="6406279"/>
            <a:ext cx="7336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dirty="0">
                <a:solidFill>
                  <a:srgbClr val="00FF00"/>
                </a:solidFill>
              </a:rPr>
              <a:t>© Copyright Matthew Flood, 2022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F4B65C95-2821-4BFC-A81B-9C75DF1D2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232" y="3888557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90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22549" y="56724"/>
            <a:ext cx="589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Importing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BFA2CC-2DAD-4315-BA8E-F52A42C7840E}"/>
              </a:ext>
            </a:extLst>
          </p:cNvPr>
          <p:cNvSpPr txBox="1"/>
          <p:nvPr/>
        </p:nvSpPr>
        <p:spPr>
          <a:xfrm>
            <a:off x="5892513" y="172071"/>
            <a:ext cx="4886324" cy="58477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3200" b="1" dirty="0" err="1">
                <a:solidFill>
                  <a:srgbClr val="FFFF00"/>
                </a:solidFill>
                <a:latin typeface="Consolas" panose="020B0609020204030204" pitchFamily="49" charset="0"/>
              </a:rPr>
              <a:t>DelimitedFiles.jl</a:t>
            </a:r>
            <a:endParaRPr lang="en-IE" sz="3200" b="1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2C1CB-F86D-43A4-A069-3F4ACA272B5F}"/>
              </a:ext>
            </a:extLst>
          </p:cNvPr>
          <p:cNvSpPr txBox="1"/>
          <p:nvPr/>
        </p:nvSpPr>
        <p:spPr>
          <a:xfrm>
            <a:off x="267999" y="872193"/>
            <a:ext cx="11249027" cy="5573000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Example:</a:t>
            </a:r>
          </a:p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Say you have a file called “Subject001.txt” where data is separated by tabs. We want to import the data as a matrix, ignore the header at the top of the file and skip the first 3 rows. </a:t>
            </a: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2400" b="1" dirty="0">
                <a:solidFill>
                  <a:srgbClr val="13DCF1"/>
                </a:solidFill>
                <a:latin typeface="Consolas" panose="020B0609020204030204" pitchFamily="49" charset="0"/>
              </a:rPr>
              <a:t>Data = </a:t>
            </a:r>
            <a:r>
              <a:rPr lang="en-IE" sz="2400" b="1" dirty="0" err="1">
                <a:solidFill>
                  <a:srgbClr val="13DCF1"/>
                </a:solidFill>
                <a:latin typeface="Consolas" panose="020B0609020204030204" pitchFamily="49" charset="0"/>
              </a:rPr>
              <a:t>readdlm</a:t>
            </a:r>
            <a:r>
              <a:rPr lang="en-IE" sz="2400" b="1" dirty="0">
                <a:solidFill>
                  <a:srgbClr val="13DCF1"/>
                </a:solidFill>
                <a:latin typeface="Consolas" panose="020B0609020204030204" pitchFamily="49" charset="0"/>
              </a:rPr>
              <a:t>(</a:t>
            </a:r>
            <a:r>
              <a:rPr lang="en-IE" sz="2400" b="1" dirty="0" err="1">
                <a:solidFill>
                  <a:srgbClr val="13DCF1"/>
                </a:solidFill>
                <a:latin typeface="Consolas" panose="020B0609020204030204" pitchFamily="49" charset="0"/>
              </a:rPr>
              <a:t>raw“C</a:t>
            </a:r>
            <a:r>
              <a:rPr lang="en-IE" sz="2400" b="1" dirty="0">
                <a:solidFill>
                  <a:srgbClr val="13DCF1"/>
                </a:solidFill>
                <a:latin typeface="Consolas" panose="020B0609020204030204" pitchFamily="49" charset="0"/>
              </a:rPr>
              <a:t>:/</a:t>
            </a:r>
            <a:r>
              <a:rPr lang="en-IE" sz="2400" b="1" dirty="0" err="1">
                <a:solidFill>
                  <a:srgbClr val="13DCF1"/>
                </a:solidFill>
                <a:latin typeface="Consolas" panose="020B0609020204030204" pitchFamily="49" charset="0"/>
              </a:rPr>
              <a:t>MyPC</a:t>
            </a:r>
            <a:r>
              <a:rPr lang="en-IE" sz="2400" b="1" dirty="0">
                <a:solidFill>
                  <a:srgbClr val="13DCF1"/>
                </a:solidFill>
                <a:latin typeface="Consolas" panose="020B0609020204030204" pitchFamily="49" charset="0"/>
              </a:rPr>
              <a:t>/…/Subject001.txt”, </a:t>
            </a:r>
            <a:br>
              <a:rPr lang="en-IE" sz="2400" b="1" dirty="0">
                <a:solidFill>
                  <a:srgbClr val="13DCF1"/>
                </a:solidFill>
                <a:latin typeface="Consolas" panose="020B0609020204030204" pitchFamily="49" charset="0"/>
              </a:rPr>
            </a:br>
            <a:r>
              <a:rPr lang="en-IE" sz="2400" b="1" dirty="0">
                <a:solidFill>
                  <a:srgbClr val="13DCF1"/>
                </a:solidFill>
                <a:latin typeface="Consolas" panose="020B0609020204030204" pitchFamily="49" charset="0"/>
              </a:rPr>
              <a:t>			</a:t>
            </a:r>
            <a:r>
              <a:rPr lang="en-IE" sz="2400" b="1" i="1" dirty="0">
                <a:solidFill>
                  <a:srgbClr val="13DCF1"/>
                </a:solidFill>
                <a:latin typeface="Consolas" panose="020B0609020204030204" pitchFamily="49" charset="0"/>
              </a:rPr>
              <a:t>‘\t’</a:t>
            </a:r>
            <a:r>
              <a:rPr lang="en-IE" sz="2400" i="1" dirty="0">
                <a:solidFill>
                  <a:srgbClr val="13DCF1"/>
                </a:solidFill>
                <a:latin typeface="Consolas" panose="020B0609020204030204" pitchFamily="49" charset="0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IE" sz="2400" i="1" dirty="0">
                <a:solidFill>
                  <a:srgbClr val="13DCF1"/>
                </a:solidFill>
                <a:latin typeface="Consolas" panose="020B0609020204030204" pitchFamily="49" charset="0"/>
              </a:rPr>
              <a:t>			header=false, </a:t>
            </a:r>
          </a:p>
          <a:p>
            <a:pPr>
              <a:lnSpc>
                <a:spcPct val="150000"/>
              </a:lnSpc>
            </a:pPr>
            <a:r>
              <a:rPr lang="en-IE" sz="2400" i="1" dirty="0">
                <a:solidFill>
                  <a:srgbClr val="13DCF1"/>
                </a:solidFill>
                <a:latin typeface="Consolas" panose="020B0609020204030204" pitchFamily="49" charset="0"/>
              </a:rPr>
              <a:t>			</a:t>
            </a:r>
            <a:r>
              <a:rPr lang="en-IE" sz="24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skipstart</a:t>
            </a:r>
            <a:r>
              <a:rPr lang="en-IE" sz="2400" i="1" dirty="0">
                <a:solidFill>
                  <a:srgbClr val="13DCF1"/>
                </a:solidFill>
                <a:latin typeface="Consolas" panose="020B0609020204030204" pitchFamily="49" charset="0"/>
              </a:rPr>
              <a:t>=3)</a:t>
            </a:r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10AFFB-F6E6-454C-AB37-AC12EFA67877}"/>
              </a:ext>
            </a:extLst>
          </p:cNvPr>
          <p:cNvSpPr txBox="1"/>
          <p:nvPr/>
        </p:nvSpPr>
        <p:spPr>
          <a:xfrm>
            <a:off x="5764525" y="2809667"/>
            <a:ext cx="4789744" cy="1015663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2000" dirty="0">
                <a:solidFill>
                  <a:srgbClr val="FF0066"/>
                </a:solidFill>
                <a:latin typeface="Consolas" panose="020B0609020204030204" pitchFamily="49" charset="0"/>
              </a:rPr>
              <a:t>File location path. Note the use of </a:t>
            </a:r>
            <a:r>
              <a:rPr lang="en-IE" sz="2000" i="1" dirty="0">
                <a:solidFill>
                  <a:srgbClr val="FF0066"/>
                </a:solidFill>
                <a:latin typeface="Consolas" panose="020B0609020204030204" pitchFamily="49" charset="0"/>
              </a:rPr>
              <a:t>‘raw’</a:t>
            </a:r>
            <a:r>
              <a:rPr lang="en-IE" sz="2000" dirty="0">
                <a:solidFill>
                  <a:srgbClr val="FF0066"/>
                </a:solidFill>
                <a:latin typeface="Consolas" panose="020B0609020204030204" pitchFamily="49" charset="0"/>
              </a:rPr>
              <a:t> before the string to account for non-ascii chars!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50E3B7-D2B8-4F8C-B38C-2E9F92E478E3}"/>
              </a:ext>
            </a:extLst>
          </p:cNvPr>
          <p:cNvSpPr txBox="1"/>
          <p:nvPr/>
        </p:nvSpPr>
        <p:spPr>
          <a:xfrm>
            <a:off x="7006471" y="4867205"/>
            <a:ext cx="4917530" cy="400110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2000" dirty="0">
                <a:solidFill>
                  <a:srgbClr val="FF0066"/>
                </a:solidFill>
                <a:latin typeface="Consolas" panose="020B0609020204030204" pitchFamily="49" charset="0"/>
              </a:rPr>
              <a:t>‘\t’ is the special char for tabs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06ECF6-2797-4A2E-AF88-AD41BC2C0C9E}"/>
              </a:ext>
            </a:extLst>
          </p:cNvPr>
          <p:cNvSpPr txBox="1"/>
          <p:nvPr/>
        </p:nvSpPr>
        <p:spPr>
          <a:xfrm>
            <a:off x="7006471" y="5631864"/>
            <a:ext cx="3547798" cy="707886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2000" dirty="0">
                <a:solidFill>
                  <a:srgbClr val="FF0066"/>
                </a:solidFill>
                <a:latin typeface="Consolas" panose="020B0609020204030204" pitchFamily="49" charset="0"/>
              </a:rPr>
              <a:t>Ignore the header and skip the first 3 rows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56FFCE1-DC20-4252-8938-F05711388366}"/>
              </a:ext>
            </a:extLst>
          </p:cNvPr>
          <p:cNvCxnSpPr/>
          <p:nvPr/>
        </p:nvCxnSpPr>
        <p:spPr>
          <a:xfrm flipH="1">
            <a:off x="4872251" y="3658693"/>
            <a:ext cx="655092" cy="458886"/>
          </a:xfrm>
          <a:prstGeom prst="straightConnector1">
            <a:avLst/>
          </a:prstGeom>
          <a:ln w="5715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96C97A-989D-4C79-B4FD-4A296721DBC4}"/>
              </a:ext>
            </a:extLst>
          </p:cNvPr>
          <p:cNvCxnSpPr>
            <a:cxnSpLocks/>
          </p:cNvCxnSpPr>
          <p:nvPr/>
        </p:nvCxnSpPr>
        <p:spPr>
          <a:xfrm flipH="1">
            <a:off x="5527343" y="5089366"/>
            <a:ext cx="1201003" cy="0"/>
          </a:xfrm>
          <a:prstGeom prst="straightConnector1">
            <a:avLst/>
          </a:prstGeom>
          <a:ln w="5715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ABAF787-7FB8-490E-A109-9DA7D5D17CD6}"/>
              </a:ext>
            </a:extLst>
          </p:cNvPr>
          <p:cNvCxnSpPr>
            <a:cxnSpLocks/>
          </p:cNvCxnSpPr>
          <p:nvPr/>
        </p:nvCxnSpPr>
        <p:spPr>
          <a:xfrm flipH="1">
            <a:off x="5546303" y="5932242"/>
            <a:ext cx="1201003" cy="0"/>
          </a:xfrm>
          <a:prstGeom prst="straightConnector1">
            <a:avLst/>
          </a:prstGeom>
          <a:ln w="57150">
            <a:solidFill>
              <a:srgbClr val="FF00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373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22549" y="56724"/>
            <a:ext cx="589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Dot Operator . . 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2C1CB-F86D-43A4-A069-3F4ACA272B5F}"/>
              </a:ext>
            </a:extLst>
          </p:cNvPr>
          <p:cNvSpPr txBox="1"/>
          <p:nvPr/>
        </p:nvSpPr>
        <p:spPr>
          <a:xfrm>
            <a:off x="267999" y="872193"/>
            <a:ext cx="11249027" cy="452431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Most basic functions in Julia accept only scalar arguments.</a:t>
            </a: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So what happens when we want to apply a function to a whole collection of data (tuple, array set, etc.)?</a:t>
            </a: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Applying the function to each element in the collection is not feasible</a:t>
            </a: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To overcome this issue, </a:t>
            </a:r>
          </a:p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we use the </a:t>
            </a:r>
            <a:r>
              <a:rPr lang="en-IE" sz="24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dot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 operator</a:t>
            </a:r>
          </a:p>
        </p:txBody>
      </p:sp>
      <p:pic>
        <p:nvPicPr>
          <p:cNvPr id="5122" name="Picture 2" descr="DOTS DOTS EVERYWHERE - Buzz and Woody (Toy Story) Meme | Make a Meme">
            <a:extLst>
              <a:ext uri="{FF2B5EF4-FFF2-40B4-BE49-F238E27FC236}">
                <a16:creationId xmlns:a16="http://schemas.microsoft.com/office/drawing/2014/main" id="{384655A4-B52B-4BD8-B7BC-CD73FD628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891" y="3429000"/>
            <a:ext cx="5715000" cy="311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3871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22549" y="56724"/>
            <a:ext cx="589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Dot Operator . . 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2C1CB-F86D-43A4-A069-3F4ACA272B5F}"/>
              </a:ext>
            </a:extLst>
          </p:cNvPr>
          <p:cNvSpPr txBox="1"/>
          <p:nvPr/>
        </p:nvSpPr>
        <p:spPr>
          <a:xfrm>
            <a:off x="190865" y="735716"/>
            <a:ext cx="11810270" cy="584775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2200" dirty="0" err="1">
                <a:solidFill>
                  <a:srgbClr val="00FF00"/>
                </a:solidFill>
                <a:latin typeface="Consolas" panose="020B0609020204030204" pitchFamily="49" charset="0"/>
              </a:rPr>
              <a:t>julia</a:t>
            </a:r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&gt;	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x = round(3.142)		</a:t>
            </a:r>
            <a:r>
              <a:rPr lang="en-IE" sz="2200" dirty="0">
                <a:solidFill>
                  <a:srgbClr val="FF0066"/>
                </a:solidFill>
                <a:latin typeface="Consolas" panose="020B0609020204030204" pitchFamily="49" charset="0"/>
              </a:rPr>
              <a:t>#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 </a:t>
            </a:r>
            <a:r>
              <a:rPr lang="en-IE" sz="2200" dirty="0">
                <a:solidFill>
                  <a:srgbClr val="FF0066"/>
                </a:solidFill>
                <a:latin typeface="Consolas" panose="020B0609020204030204" pitchFamily="49" charset="0"/>
              </a:rPr>
              <a:t>simple rounding of scalar value</a:t>
            </a:r>
            <a:endParaRPr lang="en-IE" sz="2200" dirty="0">
              <a:solidFill>
                <a:srgbClr val="13DCF1"/>
              </a:solidFill>
              <a:latin typeface="Consolas" panose="020B0609020204030204" pitchFamily="49" charset="0"/>
            </a:endParaRPr>
          </a:p>
          <a:p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		</a:t>
            </a:r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3</a:t>
            </a:r>
          </a:p>
          <a:p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200" dirty="0" err="1">
                <a:solidFill>
                  <a:srgbClr val="00FF00"/>
                </a:solidFill>
                <a:latin typeface="Consolas" panose="020B0609020204030204" pitchFamily="49" charset="0"/>
              </a:rPr>
              <a:t>julia</a:t>
            </a:r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&gt;	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Data = rand(4)*100	</a:t>
            </a:r>
          </a:p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		[2.555, 15.582, 99.012, 63.928]</a:t>
            </a:r>
          </a:p>
          <a:p>
            <a:r>
              <a:rPr lang="en-IE" sz="2200" dirty="0" err="1">
                <a:solidFill>
                  <a:srgbClr val="00FF00"/>
                </a:solidFill>
                <a:latin typeface="Consolas" panose="020B0609020204030204" pitchFamily="49" charset="0"/>
              </a:rPr>
              <a:t>julia</a:t>
            </a:r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&gt;	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x = round.(Data)		</a:t>
            </a:r>
            <a:r>
              <a:rPr lang="en-IE" sz="2200" dirty="0">
                <a:solidFill>
                  <a:srgbClr val="FF0066"/>
                </a:solidFill>
                <a:latin typeface="Consolas" panose="020B0609020204030204" pitchFamily="49" charset="0"/>
              </a:rPr>
              <a:t>#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 </a:t>
            </a:r>
            <a:r>
              <a:rPr lang="en-IE" sz="2200" dirty="0">
                <a:solidFill>
                  <a:srgbClr val="FF0066"/>
                </a:solidFill>
                <a:latin typeface="Consolas" panose="020B0609020204030204" pitchFamily="49" charset="0"/>
              </a:rPr>
              <a:t>rounding of each value in tuple</a:t>
            </a:r>
            <a:endParaRPr lang="en-IE" sz="2200" dirty="0">
              <a:solidFill>
                <a:srgbClr val="13DCF1"/>
              </a:solidFill>
              <a:latin typeface="Consolas" panose="020B0609020204030204" pitchFamily="49" charset="0"/>
            </a:endParaRPr>
          </a:p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		[3, 16, 99, 64]</a:t>
            </a:r>
          </a:p>
          <a:p>
            <a:endParaRPr lang="en-IE" sz="22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endParaRPr lang="en-IE" sz="22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200" dirty="0" err="1">
                <a:solidFill>
                  <a:srgbClr val="00FF00"/>
                </a:solidFill>
                <a:latin typeface="Consolas" panose="020B0609020204030204" pitchFamily="49" charset="0"/>
              </a:rPr>
              <a:t>julia</a:t>
            </a:r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&gt;	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y = </a:t>
            </a:r>
            <a:r>
              <a:rPr lang="en-IE" sz="2200" dirty="0" err="1">
                <a:solidFill>
                  <a:srgbClr val="13DCF1"/>
                </a:solidFill>
                <a:latin typeface="Consolas" panose="020B0609020204030204" pitchFamily="49" charset="0"/>
              </a:rPr>
              <a:t>sind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(47.2) 		</a:t>
            </a:r>
            <a:r>
              <a:rPr lang="en-IE" sz="2200" dirty="0">
                <a:solidFill>
                  <a:srgbClr val="FF0066"/>
                </a:solidFill>
                <a:latin typeface="Consolas" panose="020B0609020204030204" pitchFamily="49" charset="0"/>
              </a:rPr>
              <a:t>#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 </a:t>
            </a:r>
            <a:r>
              <a:rPr lang="en-IE" sz="2200" dirty="0">
                <a:solidFill>
                  <a:srgbClr val="FF0066"/>
                </a:solidFill>
                <a:latin typeface="Consolas" panose="020B0609020204030204" pitchFamily="49" charset="0"/>
              </a:rPr>
              <a:t>simple sin (</a:t>
            </a:r>
            <a:r>
              <a:rPr lang="en-IE" sz="2200" dirty="0" err="1">
                <a:solidFill>
                  <a:srgbClr val="FF0066"/>
                </a:solidFill>
                <a:latin typeface="Consolas" panose="020B0609020204030204" pitchFamily="49" charset="0"/>
              </a:rPr>
              <a:t>deg</a:t>
            </a:r>
            <a:r>
              <a:rPr lang="en-IE" sz="2200" dirty="0">
                <a:solidFill>
                  <a:srgbClr val="FF0066"/>
                </a:solidFill>
                <a:latin typeface="Consolas" panose="020B0609020204030204" pitchFamily="49" charset="0"/>
              </a:rPr>
              <a:t>) of scalar value</a:t>
            </a:r>
            <a:endParaRPr lang="en-IE" sz="2200" dirty="0">
              <a:solidFill>
                <a:srgbClr val="13DCF1"/>
              </a:solidFill>
              <a:latin typeface="Consolas" panose="020B0609020204030204" pitchFamily="49" charset="0"/>
            </a:endParaRPr>
          </a:p>
          <a:p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		</a:t>
            </a:r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0.73373</a:t>
            </a:r>
          </a:p>
          <a:p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200" dirty="0" err="1">
                <a:solidFill>
                  <a:srgbClr val="00FF00"/>
                </a:solidFill>
                <a:latin typeface="Consolas" panose="020B0609020204030204" pitchFamily="49" charset="0"/>
              </a:rPr>
              <a:t>julia</a:t>
            </a:r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&gt;	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Data = rand(4)*100	</a:t>
            </a:r>
          </a:p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		[2.555, 15.582, 99.012, 63.928]</a:t>
            </a:r>
          </a:p>
          <a:p>
            <a:r>
              <a:rPr lang="en-IE" sz="2200" dirty="0" err="1">
                <a:solidFill>
                  <a:srgbClr val="00FF00"/>
                </a:solidFill>
                <a:latin typeface="Consolas" panose="020B0609020204030204" pitchFamily="49" charset="0"/>
              </a:rPr>
              <a:t>julia</a:t>
            </a:r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&gt;	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x = </a:t>
            </a:r>
            <a:r>
              <a:rPr lang="en-IE" sz="2200" dirty="0" err="1">
                <a:solidFill>
                  <a:srgbClr val="13DCF1"/>
                </a:solidFill>
                <a:latin typeface="Consolas" panose="020B0609020204030204" pitchFamily="49" charset="0"/>
              </a:rPr>
              <a:t>sind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.(Data)		</a:t>
            </a:r>
            <a:r>
              <a:rPr lang="en-IE" sz="2200" dirty="0">
                <a:solidFill>
                  <a:srgbClr val="FF0066"/>
                </a:solidFill>
                <a:latin typeface="Consolas" panose="020B0609020204030204" pitchFamily="49" charset="0"/>
              </a:rPr>
              <a:t>#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 </a:t>
            </a:r>
            <a:r>
              <a:rPr lang="en-IE" sz="2200" dirty="0">
                <a:solidFill>
                  <a:srgbClr val="FF0066"/>
                </a:solidFill>
                <a:latin typeface="Consolas" panose="020B0609020204030204" pitchFamily="49" charset="0"/>
              </a:rPr>
              <a:t>sin (</a:t>
            </a:r>
            <a:r>
              <a:rPr lang="en-IE" sz="2200" dirty="0" err="1">
                <a:solidFill>
                  <a:srgbClr val="FF0066"/>
                </a:solidFill>
                <a:latin typeface="Consolas" panose="020B0609020204030204" pitchFamily="49" charset="0"/>
              </a:rPr>
              <a:t>deg</a:t>
            </a:r>
            <a:r>
              <a:rPr lang="en-IE" sz="2200" dirty="0">
                <a:solidFill>
                  <a:srgbClr val="FF0066"/>
                </a:solidFill>
                <a:latin typeface="Consolas" panose="020B0609020204030204" pitchFamily="49" charset="0"/>
              </a:rPr>
              <a:t>) of each value in tuple</a:t>
            </a:r>
            <a:endParaRPr lang="en-IE" sz="2200" dirty="0">
              <a:solidFill>
                <a:srgbClr val="13DCF1"/>
              </a:solidFill>
              <a:latin typeface="Consolas" panose="020B0609020204030204" pitchFamily="49" charset="0"/>
            </a:endParaRPr>
          </a:p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		[0.044, 0.268, 0.987, 0.898]</a:t>
            </a:r>
            <a:endParaRPr lang="en-IE" sz="2200" dirty="0">
              <a:solidFill>
                <a:srgbClr val="13DCF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664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22549" y="56724"/>
            <a:ext cx="589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Dot Operator . . 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2C1CB-F86D-43A4-A069-3F4ACA272B5F}"/>
              </a:ext>
            </a:extLst>
          </p:cNvPr>
          <p:cNvSpPr txBox="1"/>
          <p:nvPr/>
        </p:nvSpPr>
        <p:spPr>
          <a:xfrm>
            <a:off x="190865" y="2943450"/>
            <a:ext cx="11810270" cy="347787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2200" dirty="0" err="1">
                <a:solidFill>
                  <a:srgbClr val="00FF00"/>
                </a:solidFill>
                <a:latin typeface="Consolas" panose="020B0609020204030204" pitchFamily="49" charset="0"/>
              </a:rPr>
              <a:t>julia</a:t>
            </a:r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&gt;	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x = [3.4, 5.7, 1.1, -7.3, -0.2]		</a:t>
            </a:r>
          </a:p>
          <a:p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		</a:t>
            </a:r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200" dirty="0" err="1">
                <a:solidFill>
                  <a:srgbClr val="00FF00"/>
                </a:solidFill>
                <a:latin typeface="Consolas" panose="020B0609020204030204" pitchFamily="49" charset="0"/>
              </a:rPr>
              <a:t>julia</a:t>
            </a:r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&gt;	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y = log.(abs.(x.^3))</a:t>
            </a:r>
          </a:p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		[3.671 5.221 0.285 5.963 -4.828]</a:t>
            </a:r>
          </a:p>
          <a:p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200" dirty="0" err="1">
                <a:solidFill>
                  <a:srgbClr val="00FF00"/>
                </a:solidFill>
                <a:latin typeface="Consolas" panose="020B0609020204030204" pitchFamily="49" charset="0"/>
              </a:rPr>
              <a:t>julia</a:t>
            </a:r>
            <a:r>
              <a:rPr lang="en-IE" sz="2200" dirty="0">
                <a:solidFill>
                  <a:srgbClr val="00FF00"/>
                </a:solidFill>
                <a:latin typeface="Consolas" panose="020B0609020204030204" pitchFamily="49" charset="0"/>
              </a:rPr>
              <a:t>&gt;	</a:t>
            </a:r>
            <a:r>
              <a:rPr lang="en-IE" sz="2200" dirty="0">
                <a:solidFill>
                  <a:srgbClr val="13DCF1"/>
                </a:solidFill>
                <a:latin typeface="Consolas" panose="020B0609020204030204" pitchFamily="49" charset="0"/>
              </a:rPr>
              <a:t>z = mean(y)	</a:t>
            </a:r>
          </a:p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		2.063</a:t>
            </a:r>
          </a:p>
          <a:p>
            <a:endParaRPr lang="en-IE" sz="22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endParaRPr lang="en-IE" sz="2200" dirty="0">
              <a:solidFill>
                <a:srgbClr val="00FF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9D498F-3648-4A04-B5E4-26BE0DFEF6A6}"/>
              </a:ext>
            </a:extLst>
          </p:cNvPr>
          <p:cNvSpPr txBox="1"/>
          <p:nvPr/>
        </p:nvSpPr>
        <p:spPr>
          <a:xfrm>
            <a:off x="122549" y="976867"/>
            <a:ext cx="10287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When you want to do multiple operations in a single command, make sure you use the dot operator for each function!!!</a:t>
            </a: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Example:</a:t>
            </a:r>
            <a:endParaRPr lang="en-IE" sz="2400" dirty="0"/>
          </a:p>
        </p:txBody>
      </p:sp>
      <p:pic>
        <p:nvPicPr>
          <p:cNvPr id="6146" name="Picture 2" descr="This Is Important Serious GIF - This Is Important Important Serious -  Discover &amp; Share GIFs">
            <a:extLst>
              <a:ext uri="{FF2B5EF4-FFF2-40B4-BE49-F238E27FC236}">
                <a16:creationId xmlns:a16="http://schemas.microsoft.com/office/drawing/2014/main" id="{66E45841-07B5-49F3-958C-5D882FA71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188" y="3904144"/>
            <a:ext cx="474345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16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35AF79-A909-4817-A0CA-621C39A1BA85}"/>
              </a:ext>
            </a:extLst>
          </p:cNvPr>
          <p:cNvSpPr txBox="1"/>
          <p:nvPr/>
        </p:nvSpPr>
        <p:spPr>
          <a:xfrm>
            <a:off x="328916" y="2693411"/>
            <a:ext cx="655402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Homework Week 4:</a:t>
            </a: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Complete exercise sheet for Week 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6570302" y="-266696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  <p:pic>
        <p:nvPicPr>
          <p:cNvPr id="4098" name="Picture 2" descr="legend, EIGHTIES &amp; NINETIES ✓ - 32 | sam weir - Wattpad">
            <a:extLst>
              <a:ext uri="{FF2B5EF4-FFF2-40B4-BE49-F238E27FC236}">
                <a16:creationId xmlns:a16="http://schemas.microsoft.com/office/drawing/2014/main" id="{F417C2C5-902A-47B3-929C-43E54D35C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562" y="3073367"/>
            <a:ext cx="4007359" cy="301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47402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B610A2A-D97B-4C70-B4AC-9D6A166450C5}"/>
              </a:ext>
            </a:extLst>
          </p:cNvPr>
          <p:cNvSpPr txBox="1"/>
          <p:nvPr/>
        </p:nvSpPr>
        <p:spPr>
          <a:xfrm>
            <a:off x="1422400" y="850872"/>
            <a:ext cx="96229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800" dirty="0">
                <a:solidFill>
                  <a:srgbClr val="00FF00"/>
                </a:solidFill>
                <a:latin typeface="Consolas" panose="020B0609020204030204" pitchFamily="49" charset="0"/>
              </a:rPr>
              <a:t>Like learning a real language, the only way to become fluent is to practice.</a:t>
            </a:r>
          </a:p>
          <a:p>
            <a:pPr algn="ctr"/>
            <a:endParaRPr lang="en-IE" sz="28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endParaRPr lang="en-IE" sz="28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r>
              <a:rPr lang="en-IE" sz="2800" dirty="0">
                <a:solidFill>
                  <a:srgbClr val="00FF00"/>
                </a:solidFill>
                <a:latin typeface="Consolas" panose="020B0609020204030204" pitchFamily="49" charset="0"/>
              </a:rPr>
              <a:t>OK, let’s start writing some code!!!</a:t>
            </a:r>
          </a:p>
        </p:txBody>
      </p:sp>
      <p:pic>
        <p:nvPicPr>
          <p:cNvPr id="7170" name="Picture 2" descr="Crack riss GIF - Find on GIFER">
            <a:extLst>
              <a:ext uri="{FF2B5EF4-FFF2-40B4-BE49-F238E27FC236}">
                <a16:creationId xmlns:a16="http://schemas.microsoft.com/office/drawing/2014/main" id="{8F8ECE2D-883D-4A87-8105-55154CAA1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3504464"/>
            <a:ext cx="4762500" cy="202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3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22549" y="56724"/>
            <a:ext cx="589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Importing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BFA2CC-2DAD-4315-BA8E-F52A42C7840E}"/>
              </a:ext>
            </a:extLst>
          </p:cNvPr>
          <p:cNvSpPr txBox="1"/>
          <p:nvPr/>
        </p:nvSpPr>
        <p:spPr>
          <a:xfrm>
            <a:off x="5892513" y="172071"/>
            <a:ext cx="4886324" cy="58477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3200" b="1" dirty="0" err="1">
                <a:solidFill>
                  <a:srgbClr val="FFFF00"/>
                </a:solidFill>
                <a:latin typeface="Consolas" panose="020B0609020204030204" pitchFamily="49" charset="0"/>
              </a:rPr>
              <a:t>CSV.jl</a:t>
            </a:r>
            <a:endParaRPr lang="en-IE" sz="3200" b="1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2C1CB-F86D-43A4-A069-3F4ACA272B5F}"/>
              </a:ext>
            </a:extLst>
          </p:cNvPr>
          <p:cNvSpPr txBox="1"/>
          <p:nvPr/>
        </p:nvSpPr>
        <p:spPr>
          <a:xfrm>
            <a:off x="471486" y="1066149"/>
            <a:ext cx="11249027" cy="5262979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CSV.jl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is a package that provides methods for importing data from comma separated files (CSV).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When you have data saved in csv files (.csv), you will use 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CSV.jl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800" b="1" dirty="0">
                <a:solidFill>
                  <a:srgbClr val="FF0066"/>
                </a:solidFill>
                <a:latin typeface="Consolas" panose="020B0609020204030204" pitchFamily="49" charset="0"/>
              </a:rPr>
              <a:t>using CSV</a:t>
            </a:r>
          </a:p>
          <a:p>
            <a:r>
              <a:rPr lang="en-IE" sz="2800" b="1" dirty="0">
                <a:solidFill>
                  <a:srgbClr val="13DCF1"/>
                </a:solidFill>
                <a:latin typeface="Consolas" panose="020B0609020204030204" pitchFamily="49" charset="0"/>
              </a:rPr>
              <a:t>Data = read(source, </a:t>
            </a:r>
            <a:endParaRPr lang="en-IE" sz="2800" i="1" dirty="0">
              <a:solidFill>
                <a:srgbClr val="13DCF1"/>
              </a:solidFill>
              <a:latin typeface="Consolas" panose="020B0609020204030204" pitchFamily="49" charset="0"/>
            </a:endParaRPr>
          </a:p>
          <a:p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			header=1, </a:t>
            </a:r>
          </a:p>
          <a:p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			</a:t>
            </a:r>
            <a:r>
              <a:rPr lang="en-IE" sz="28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skipto</a:t>
            </a:r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=0, </a:t>
            </a:r>
          </a:p>
          <a:p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			transpose=false,</a:t>
            </a:r>
          </a:p>
          <a:p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			</a:t>
            </a:r>
            <a:r>
              <a:rPr lang="en-IE" sz="28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ignoreemptyrows</a:t>
            </a:r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=true</a:t>
            </a:r>
          </a:p>
          <a:p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			</a:t>
            </a:r>
            <a:r>
              <a:rPr lang="en-IE" sz="28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footerskip</a:t>
            </a:r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::Int</a:t>
            </a:r>
            <a:r>
              <a:rPr lang="en-IE" sz="2800" dirty="0">
                <a:solidFill>
                  <a:srgbClr val="13DCF1"/>
                </a:solidFill>
                <a:latin typeface="Consolas" panose="020B0609020204030204" pitchFamily="49" charset="0"/>
              </a:rPr>
              <a:t>)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06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35AF79-A909-4817-A0CA-621C39A1BA85}"/>
              </a:ext>
            </a:extLst>
          </p:cNvPr>
          <p:cNvSpPr txBox="1"/>
          <p:nvPr/>
        </p:nvSpPr>
        <p:spPr>
          <a:xfrm>
            <a:off x="348799" y="2234175"/>
            <a:ext cx="643849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Week 5:</a:t>
            </a: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Relationship to MatLab &amp; NumPy</a:t>
            </a:r>
            <a:b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</a:b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Important Packages</a:t>
            </a:r>
            <a:b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</a:b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Stats 101</a:t>
            </a:r>
            <a:b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</a:b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Vector/Matrix Operations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6570302" y="-266696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796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0" y="75302"/>
            <a:ext cx="94373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Relationship to MatLab &amp; NumPy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EAFFB-8DA5-4A66-9ED8-6AE473B5FC14}"/>
              </a:ext>
            </a:extLst>
          </p:cNvPr>
          <p:cNvSpPr txBox="1"/>
          <p:nvPr/>
        </p:nvSpPr>
        <p:spPr>
          <a:xfrm>
            <a:off x="2092751" y="840319"/>
            <a:ext cx="100992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Julia is first and foremost a mathematical programming language.</a:t>
            </a:r>
          </a:p>
          <a:p>
            <a:endParaRPr lang="en-IE" sz="2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200" dirty="0">
                <a:solidFill>
                  <a:srgbClr val="FFFF00"/>
                </a:solidFill>
                <a:latin typeface="Consolas" panose="020B0609020204030204" pitchFamily="49" charset="0"/>
              </a:rPr>
              <a:t>The founding developers of Julia are mathematicians, so advanced mathematics functions are its core strengths.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95EF00-3ABF-4AC8-9303-3D9D89F3B7AE}"/>
              </a:ext>
            </a:extLst>
          </p:cNvPr>
          <p:cNvSpPr txBox="1"/>
          <p:nvPr/>
        </p:nvSpPr>
        <p:spPr>
          <a:xfrm>
            <a:off x="207389" y="2688816"/>
            <a:ext cx="105203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Other mathematical programming languages, like MatLab, are good for matrix-based operations. However, MatLab is slow in many other respects, such as </a:t>
            </a:r>
            <a:r>
              <a:rPr lang="en-IE" sz="2000" i="1" dirty="0">
                <a:solidFill>
                  <a:srgbClr val="FFFF00"/>
                </a:solidFill>
                <a:latin typeface="Consolas" panose="020B0609020204030204" pitchFamily="49" charset="0"/>
              </a:rPr>
              <a:t>for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loops, and don’t have the same dynamism of newer languages.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4F2095-9889-48AF-9BF4-DA6F2898B46D}"/>
              </a:ext>
            </a:extLst>
          </p:cNvPr>
          <p:cNvSpPr txBox="1"/>
          <p:nvPr/>
        </p:nvSpPr>
        <p:spPr>
          <a:xfrm>
            <a:off x="384927" y="4107414"/>
            <a:ext cx="11406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Packages in dynamic, object-oriented programming languages emulate the functionality of MatLab, like NumPy in Python, but lack the ease-of-use in terms of manipulating large data arrays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5128E6-6080-45C9-B3A9-E82DEA869425}"/>
              </a:ext>
            </a:extLst>
          </p:cNvPr>
          <p:cNvSpPr txBox="1"/>
          <p:nvPr/>
        </p:nvSpPr>
        <p:spPr>
          <a:xfrm>
            <a:off x="5590094" y="5842337"/>
            <a:ext cx="37424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R is good for stats…</a:t>
            </a: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Or so people tell me….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pic>
        <p:nvPicPr>
          <p:cNvPr id="1026" name="Picture 2" descr="Oh I Dont Know GIFs - Get the best GIF on GIPHY">
            <a:extLst>
              <a:ext uri="{FF2B5EF4-FFF2-40B4-BE49-F238E27FC236}">
                <a16:creationId xmlns:a16="http://schemas.microsoft.com/office/drawing/2014/main" id="{1094AF31-9760-4A58-BC93-92CDBE7CA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7889" y="5070178"/>
            <a:ext cx="3151696" cy="1772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67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74299" y="84646"/>
            <a:ext cx="463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What is a Set?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EAFFB-8DA5-4A66-9ED8-6AE473B5FC14}"/>
              </a:ext>
            </a:extLst>
          </p:cNvPr>
          <p:cNvSpPr txBox="1"/>
          <p:nvPr/>
        </p:nvSpPr>
        <p:spPr>
          <a:xfrm>
            <a:off x="559772" y="1159601"/>
            <a:ext cx="1139386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A </a:t>
            </a:r>
            <a:r>
              <a:rPr lang="en-IE" sz="2400" b="1" i="1" u="sng" dirty="0">
                <a:solidFill>
                  <a:srgbClr val="FFFF00"/>
                </a:solidFill>
                <a:latin typeface="Consolas" panose="020B0609020204030204" pitchFamily="49" charset="0"/>
              </a:rPr>
              <a:t>Set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 in Julia is a collection of elements just like arrays, dictionaries, etc. </a:t>
            </a: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Sets are different from arrays because sets are </a:t>
            </a:r>
            <a:r>
              <a:rPr lang="en-IE" sz="2400" b="1" i="1" u="sng" dirty="0">
                <a:solidFill>
                  <a:srgbClr val="FFFF00"/>
                </a:solidFill>
                <a:latin typeface="Consolas" panose="020B0609020204030204" pitchFamily="49" charset="0"/>
              </a:rPr>
              <a:t>unordered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 and only contain unique elements, i.e. no duplicates</a:t>
            </a: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Sets are mutable data types, which means its values can be altered, deleted, overwritten, etc. </a:t>
            </a:r>
          </a:p>
          <a:p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Sets can contain elements of any data type. </a:t>
            </a:r>
          </a:p>
          <a:p>
            <a:endParaRPr lang="en-IE" sz="2400" i="1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400" i="1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 algn="ctr"/>
            <a:r>
              <a:rPr lang="en-IE" sz="2400" b="1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MySet</a:t>
            </a:r>
            <a:r>
              <a:rPr lang="en-IE" sz="2400" b="1" i="1" dirty="0">
                <a:solidFill>
                  <a:srgbClr val="13DCF1"/>
                </a:solidFill>
                <a:latin typeface="Consolas" panose="020B0609020204030204" pitchFamily="49" charset="0"/>
              </a:rPr>
              <a:t> = Set([Value1, Value2, …, </a:t>
            </a:r>
            <a:r>
              <a:rPr lang="en-IE" sz="2400" b="1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ValueN</a:t>
            </a:r>
            <a:r>
              <a:rPr lang="en-IE" sz="2400" b="1" i="1" dirty="0">
                <a:solidFill>
                  <a:srgbClr val="13DCF1"/>
                </a:solidFill>
                <a:latin typeface="Consolas" panose="020B0609020204030204" pitchFamily="49" charset="0"/>
              </a:rPr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3833924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74299" y="84646"/>
            <a:ext cx="46391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Why use sets?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098740-B6C0-4F2F-BCC5-17AB10725E38}"/>
              </a:ext>
            </a:extLst>
          </p:cNvPr>
          <p:cNvSpPr txBox="1"/>
          <p:nvPr/>
        </p:nvSpPr>
        <p:spPr>
          <a:xfrm>
            <a:off x="332901" y="1657662"/>
            <a:ext cx="5693431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i="1" u="sng" dirty="0">
                <a:solidFill>
                  <a:srgbClr val="FFFF00"/>
                </a:solidFill>
                <a:latin typeface="Consolas" panose="020B0609020204030204" pitchFamily="49" charset="0"/>
              </a:rPr>
              <a:t>Examples: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	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union(</a:t>
            </a:r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SetA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, </a:t>
            </a:r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SetB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)</a:t>
            </a: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intersect(</a:t>
            </a:r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SetA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, </a:t>
            </a:r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SetB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, </a:t>
            </a:r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SetC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)		</a:t>
            </a: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setdiff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</a:t>
            </a:r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SetA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, </a:t>
            </a:r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SetB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)</a:t>
            </a: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Also… </a:t>
            </a: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⊊, ⊈, ∩, ∪, contains()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1CDE00-A270-4F04-8614-FB1AE547101D}"/>
              </a:ext>
            </a:extLst>
          </p:cNvPr>
          <p:cNvSpPr txBox="1"/>
          <p:nvPr/>
        </p:nvSpPr>
        <p:spPr>
          <a:xfrm>
            <a:off x="3923257" y="92756"/>
            <a:ext cx="73717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The great advantage of sets are that they allow you to set-based operations like you would in general mathematics</a:t>
            </a:r>
          </a:p>
        </p:txBody>
      </p:sp>
      <p:pic>
        <p:nvPicPr>
          <p:cNvPr id="2052" name="Picture 4" descr="Set operations on polygonal regions - MATLAB polybool">
            <a:extLst>
              <a:ext uri="{FF2B5EF4-FFF2-40B4-BE49-F238E27FC236}">
                <a16:creationId xmlns:a16="http://schemas.microsoft.com/office/drawing/2014/main" id="{FED362B2-3E47-4186-BBB4-52015AF1E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9982" y="1559378"/>
            <a:ext cx="5334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129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74299" y="84646"/>
            <a:ext cx="73910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Useful common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098740-B6C0-4F2F-BCC5-17AB10725E38}"/>
              </a:ext>
            </a:extLst>
          </p:cNvPr>
          <p:cNvSpPr txBox="1"/>
          <p:nvPr/>
        </p:nvSpPr>
        <p:spPr>
          <a:xfrm>
            <a:off x="470146" y="822667"/>
            <a:ext cx="325503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abs()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floor()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ceil()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round()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sqrt()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rand()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sum()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prod()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log()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exp()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mod()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A11D04-CD3C-4525-9158-74B4DB92B590}"/>
              </a:ext>
            </a:extLst>
          </p:cNvPr>
          <p:cNvSpPr txBox="1"/>
          <p:nvPr/>
        </p:nvSpPr>
        <p:spPr>
          <a:xfrm>
            <a:off x="6477006" y="822667"/>
            <a:ext cx="275012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b="1" dirty="0">
                <a:solidFill>
                  <a:srgbClr val="FF0066"/>
                </a:solidFill>
                <a:latin typeface="Consolas" panose="020B0609020204030204" pitchFamily="49" charset="0"/>
              </a:rPr>
              <a:t>using Statistics</a:t>
            </a:r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mean()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median()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std()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var()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cor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cov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middle()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quantile()</a:t>
            </a: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AAAEB8-EB23-489B-93E6-58BBBB6D10E2}"/>
              </a:ext>
            </a:extLst>
          </p:cNvPr>
          <p:cNvSpPr txBox="1"/>
          <p:nvPr/>
        </p:nvSpPr>
        <p:spPr>
          <a:xfrm>
            <a:off x="9602931" y="822667"/>
            <a:ext cx="246610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b="1" dirty="0">
                <a:solidFill>
                  <a:srgbClr val="FF0066"/>
                </a:solidFill>
                <a:latin typeface="Consolas" panose="020B0609020204030204" pitchFamily="49" charset="0"/>
              </a:rPr>
              <a:t>using </a:t>
            </a:r>
            <a:r>
              <a:rPr lang="en-IE" b="1" dirty="0" err="1">
                <a:solidFill>
                  <a:srgbClr val="FF0066"/>
                </a:solidFill>
                <a:latin typeface="Consolas" panose="020B0609020204030204" pitchFamily="49" charset="0"/>
              </a:rPr>
              <a:t>StatsBase</a:t>
            </a:r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skewness()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kurtosis()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moment()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sem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mad()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span()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iqr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mode()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counts()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proportions()</a:t>
            </a: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Histogram()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fit()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ecdf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endParaRPr lang="en-I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D2F0C9-B80E-4518-8227-D1CFDFB01E1D}"/>
              </a:ext>
            </a:extLst>
          </p:cNvPr>
          <p:cNvSpPr txBox="1"/>
          <p:nvPr/>
        </p:nvSpPr>
        <p:spPr>
          <a:xfrm>
            <a:off x="469728" y="4136140"/>
            <a:ext cx="219248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cbrt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factorial()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lcm()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gcd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imag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conj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cat()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vcat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hcat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AA3F82-4D85-4FD2-9ACF-CFD56E395036}"/>
              </a:ext>
            </a:extLst>
          </p:cNvPr>
          <p:cNvSpPr txBox="1"/>
          <p:nvPr/>
        </p:nvSpPr>
        <p:spPr>
          <a:xfrm>
            <a:off x="2884304" y="763003"/>
            <a:ext cx="2750127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b="1" dirty="0">
                <a:solidFill>
                  <a:srgbClr val="FF0066"/>
                </a:solidFill>
                <a:latin typeface="Consolas" panose="020B0609020204030204" pitchFamily="49" charset="0"/>
              </a:rPr>
              <a:t>using </a:t>
            </a:r>
            <a:r>
              <a:rPr lang="en-IE" b="1" dirty="0" err="1">
                <a:solidFill>
                  <a:srgbClr val="FF0066"/>
                </a:solidFill>
                <a:latin typeface="Consolas" panose="020B0609020204030204" pitchFamily="49" charset="0"/>
              </a:rPr>
              <a:t>LinearAlgebra</a:t>
            </a:r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tr()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det()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inv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diag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eigenvals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eigenvecs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UpperTriangular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LowerTriangular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dot()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cross()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diagonal()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I()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026B9C-4857-4C5C-A063-9A884A8E8E18}"/>
              </a:ext>
            </a:extLst>
          </p:cNvPr>
          <p:cNvSpPr txBox="1"/>
          <p:nvPr/>
        </p:nvSpPr>
        <p:spPr>
          <a:xfrm>
            <a:off x="2097661" y="4967137"/>
            <a:ext cx="219248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any()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all()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length()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size()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zeros()</a:t>
            </a:r>
          </a:p>
          <a:p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ones()</a:t>
            </a:r>
            <a:endParaRPr lang="en-IE" dirty="0"/>
          </a:p>
        </p:txBody>
      </p:sp>
      <p:pic>
        <p:nvPicPr>
          <p:cNvPr id="1026" name="Picture 2" descr="Thumbs Up GIFs - Find &amp; Share on GIPHY">
            <a:extLst>
              <a:ext uri="{FF2B5EF4-FFF2-40B4-BE49-F238E27FC236}">
                <a16:creationId xmlns:a16="http://schemas.microsoft.com/office/drawing/2014/main" id="{9C2B93C4-E321-4A39-96D5-02FD38306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8740" y="3932318"/>
            <a:ext cx="3536298" cy="2648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037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22549" y="56724"/>
            <a:ext cx="589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Trigonometry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58B5DB-7E23-4AD3-9F6A-E23A7CC83BED}"/>
              </a:ext>
            </a:extLst>
          </p:cNvPr>
          <p:cNvSpPr txBox="1"/>
          <p:nvPr/>
        </p:nvSpPr>
        <p:spPr>
          <a:xfrm>
            <a:off x="662480" y="807041"/>
            <a:ext cx="49806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sin()		or 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sind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cos()		or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cosd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tan()		or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tand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asin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		or 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asind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acos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		or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acosd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atan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		or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atand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sec()		or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secd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csc()		or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cscd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cot()		or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cotd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asec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		or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asecd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acsc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		or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acscd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acot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		or		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acotd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 algn="ctr"/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hypot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</p:txBody>
      </p:sp>
      <p:pic>
        <p:nvPicPr>
          <p:cNvPr id="3074" name="Picture 2" descr="Triangle Trigonometry">
            <a:extLst>
              <a:ext uri="{FF2B5EF4-FFF2-40B4-BE49-F238E27FC236}">
                <a16:creationId xmlns:a16="http://schemas.microsoft.com/office/drawing/2014/main" id="{C657F6BA-23A4-4FFE-B53F-41BCB421B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18334"/>
            <a:ext cx="5738404" cy="3804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60CBA1-62C5-4773-8E6E-12A795D734AD}"/>
              </a:ext>
            </a:extLst>
          </p:cNvPr>
          <p:cNvSpPr txBox="1"/>
          <p:nvPr/>
        </p:nvSpPr>
        <p:spPr>
          <a:xfrm>
            <a:off x="7445828" y="4408027"/>
            <a:ext cx="551252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 err="1">
                <a:solidFill>
                  <a:srgbClr val="FFFF00"/>
                </a:solidFill>
                <a:latin typeface="Consolas" panose="020B0609020204030204" pitchFamily="49" charset="0"/>
              </a:rPr>
              <a:t>sinh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()		</a:t>
            </a:r>
            <a:r>
              <a:rPr lang="en-IE" sz="1800" dirty="0" err="1">
                <a:solidFill>
                  <a:srgbClr val="FFFF00"/>
                </a:solidFill>
                <a:latin typeface="Consolas" panose="020B0609020204030204" pitchFamily="49" charset="0"/>
              </a:rPr>
              <a:t>asinh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() 	</a:t>
            </a:r>
          </a:p>
          <a:p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cosh()		</a:t>
            </a:r>
            <a:r>
              <a:rPr lang="en-IE" sz="1800" dirty="0" err="1">
                <a:solidFill>
                  <a:srgbClr val="FFFF00"/>
                </a:solidFill>
                <a:latin typeface="Consolas" panose="020B0609020204030204" pitchFamily="49" charset="0"/>
              </a:rPr>
              <a:t>acosh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()		</a:t>
            </a:r>
          </a:p>
          <a:p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tanh()		</a:t>
            </a:r>
            <a:r>
              <a:rPr lang="en-IE" sz="1800" dirty="0" err="1">
                <a:solidFill>
                  <a:srgbClr val="FFFF00"/>
                </a:solidFill>
                <a:latin typeface="Consolas" panose="020B0609020204030204" pitchFamily="49" charset="0"/>
              </a:rPr>
              <a:t>atanh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()	</a:t>
            </a:r>
          </a:p>
          <a:p>
            <a:endParaRPr lang="en-IE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sech()		</a:t>
            </a:r>
            <a:r>
              <a:rPr lang="en-IE" sz="1800" dirty="0" err="1">
                <a:solidFill>
                  <a:srgbClr val="FFFF00"/>
                </a:solidFill>
                <a:latin typeface="Consolas" panose="020B0609020204030204" pitchFamily="49" charset="0"/>
              </a:rPr>
              <a:t>asech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csch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		</a:t>
            </a:r>
            <a:r>
              <a:rPr lang="en-IE" dirty="0" err="1">
                <a:solidFill>
                  <a:srgbClr val="FFFF00"/>
                </a:solidFill>
                <a:latin typeface="Consolas" panose="020B0609020204030204" pitchFamily="49" charset="0"/>
              </a:rPr>
              <a:t>acsch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IE" sz="1800" dirty="0" err="1">
                <a:solidFill>
                  <a:srgbClr val="FFFF00"/>
                </a:solidFill>
                <a:latin typeface="Consolas" panose="020B0609020204030204" pitchFamily="49" charset="0"/>
              </a:rPr>
              <a:t>coth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()		</a:t>
            </a:r>
            <a:r>
              <a:rPr lang="en-IE" sz="1800" dirty="0" err="1">
                <a:solidFill>
                  <a:srgbClr val="FFFF00"/>
                </a:solidFill>
                <a:latin typeface="Consolas" panose="020B0609020204030204" pitchFamily="49" charset="0"/>
              </a:rPr>
              <a:t>acoth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517457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22549" y="56724"/>
            <a:ext cx="589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Useful Maths Packages </a:t>
            </a:r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</a:t>
            </a:r>
            <a:endParaRPr lang="en-IE" sz="2800" b="1" dirty="0">
              <a:solidFill>
                <a:srgbClr val="00FF00"/>
              </a:solidFill>
              <a:latin typeface="Consolas" panose="020B0609020204030204" pitchFamily="49" charset="0"/>
            </a:endParaRPr>
          </a:p>
        </p:txBody>
      </p:sp>
      <p:pic>
        <p:nvPicPr>
          <p:cNvPr id="2050" name="Picture 2" descr="StatsBase.jl logo">
            <a:extLst>
              <a:ext uri="{FF2B5EF4-FFF2-40B4-BE49-F238E27FC236}">
                <a16:creationId xmlns:a16="http://schemas.microsoft.com/office/drawing/2014/main" id="{9AF0B9E3-5E91-45D7-B585-5B5CA3531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539" y="982807"/>
            <a:ext cx="20955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5FB6BAF-1958-422B-B785-DFEF18BE4980}"/>
              </a:ext>
            </a:extLst>
          </p:cNvPr>
          <p:cNvSpPr txBox="1"/>
          <p:nvPr/>
        </p:nvSpPr>
        <p:spPr>
          <a:xfrm>
            <a:off x="517812" y="3346300"/>
            <a:ext cx="6229352" cy="3170099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Statistics.jl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StatsBase.jl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StatsModels.jl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Distributions.jl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GLM.jl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MixedModels.jl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HypothesisTests.jl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TimeSeries.jl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StatsFuns.jl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MultivariateStats.jl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BC04F1-672C-4538-8AA5-8F00E7BAC0A3}"/>
              </a:ext>
            </a:extLst>
          </p:cNvPr>
          <p:cNvSpPr txBox="1"/>
          <p:nvPr/>
        </p:nvSpPr>
        <p:spPr>
          <a:xfrm>
            <a:off x="8275494" y="1587215"/>
            <a:ext cx="3887933" cy="4708981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LinearAlgebra.jl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FFTW.jl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DifferentialEquations.jl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MLBase.jl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Clustering.jl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StatsPlots.jl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ScikitLearn.jl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Interpolations.jl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208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22549" y="56724"/>
            <a:ext cx="589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Importing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BFA2CC-2DAD-4315-BA8E-F52A42C7840E}"/>
              </a:ext>
            </a:extLst>
          </p:cNvPr>
          <p:cNvSpPr txBox="1"/>
          <p:nvPr/>
        </p:nvSpPr>
        <p:spPr>
          <a:xfrm>
            <a:off x="5892513" y="172071"/>
            <a:ext cx="4886324" cy="58477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3200" b="1" dirty="0" err="1">
                <a:solidFill>
                  <a:srgbClr val="FFFF00"/>
                </a:solidFill>
                <a:latin typeface="Consolas" panose="020B0609020204030204" pitchFamily="49" charset="0"/>
              </a:rPr>
              <a:t>DelimitedFiles.jl</a:t>
            </a:r>
            <a:endParaRPr lang="en-IE" sz="3200" b="1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2C1CB-F86D-43A4-A069-3F4ACA272B5F}"/>
              </a:ext>
            </a:extLst>
          </p:cNvPr>
          <p:cNvSpPr txBox="1"/>
          <p:nvPr/>
        </p:nvSpPr>
        <p:spPr>
          <a:xfrm>
            <a:off x="471486" y="1066149"/>
            <a:ext cx="11249027" cy="5693866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DelimitedFiles.jl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is a package that provides methods for importing data from files with data columns separated by a delimiter, e.g. tab, comma, space, etc.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When you have data saved in text files (.txt), you will use 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DelimitedFiles.jl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IE" sz="2800" b="1" dirty="0">
                <a:solidFill>
                  <a:srgbClr val="FF0066"/>
                </a:solidFill>
                <a:latin typeface="Consolas" panose="020B0609020204030204" pitchFamily="49" charset="0"/>
              </a:rPr>
              <a:t>using </a:t>
            </a:r>
            <a:r>
              <a:rPr lang="en-IE" sz="2800" b="1" dirty="0" err="1">
                <a:solidFill>
                  <a:srgbClr val="FF0066"/>
                </a:solidFill>
                <a:latin typeface="Consolas" panose="020B0609020204030204" pitchFamily="49" charset="0"/>
              </a:rPr>
              <a:t>DelimitedFiles</a:t>
            </a:r>
            <a:endParaRPr lang="en-IE" sz="2800" b="1" dirty="0">
              <a:solidFill>
                <a:srgbClr val="FF0066"/>
              </a:solidFill>
              <a:latin typeface="Consolas" panose="020B0609020204030204" pitchFamily="49" charset="0"/>
            </a:endParaRPr>
          </a:p>
          <a:p>
            <a:r>
              <a:rPr lang="en-IE" sz="2800" b="1" dirty="0">
                <a:solidFill>
                  <a:srgbClr val="13DCF1"/>
                </a:solidFill>
                <a:latin typeface="Consolas" panose="020B0609020204030204" pitchFamily="49" charset="0"/>
              </a:rPr>
              <a:t>Data = </a:t>
            </a:r>
            <a:r>
              <a:rPr lang="en-IE" sz="2800" b="1" dirty="0" err="1">
                <a:solidFill>
                  <a:srgbClr val="13DCF1"/>
                </a:solidFill>
                <a:latin typeface="Consolas" panose="020B0609020204030204" pitchFamily="49" charset="0"/>
              </a:rPr>
              <a:t>readdlm</a:t>
            </a:r>
            <a:r>
              <a:rPr lang="en-IE" sz="2800" b="1" dirty="0">
                <a:solidFill>
                  <a:srgbClr val="13DCF1"/>
                </a:solidFill>
                <a:latin typeface="Consolas" panose="020B0609020204030204" pitchFamily="49" charset="0"/>
              </a:rPr>
              <a:t>(source, </a:t>
            </a:r>
            <a:br>
              <a:rPr lang="en-IE" sz="2800" b="1" dirty="0">
                <a:solidFill>
                  <a:srgbClr val="13DCF1"/>
                </a:solidFill>
                <a:latin typeface="Consolas" panose="020B0609020204030204" pitchFamily="49" charset="0"/>
              </a:rPr>
            </a:br>
            <a:r>
              <a:rPr lang="en-IE" sz="2800" b="1" dirty="0">
                <a:solidFill>
                  <a:srgbClr val="13DCF1"/>
                </a:solidFill>
                <a:latin typeface="Consolas" panose="020B0609020204030204" pitchFamily="49" charset="0"/>
              </a:rPr>
              <a:t>			</a:t>
            </a:r>
            <a:r>
              <a:rPr lang="en-IE" sz="28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delim</a:t>
            </a:r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::</a:t>
            </a:r>
            <a:r>
              <a:rPr lang="en-IE" sz="28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AbstractChar</a:t>
            </a:r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			T::Type, </a:t>
            </a:r>
            <a:r>
              <a:rPr lang="en-IE" sz="28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eol</a:t>
            </a:r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::</a:t>
            </a:r>
            <a:r>
              <a:rPr lang="en-IE" sz="28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AbstractChar</a:t>
            </a:r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			header=false, </a:t>
            </a:r>
            <a:r>
              <a:rPr lang="en-IE" sz="28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skipstart</a:t>
            </a:r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=0, </a:t>
            </a:r>
          </a:p>
          <a:p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			</a:t>
            </a:r>
            <a:r>
              <a:rPr lang="en-IE" sz="28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skipblanks</a:t>
            </a:r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=true, </a:t>
            </a:r>
            <a:r>
              <a:rPr lang="en-IE" sz="28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use_mmap</a:t>
            </a:r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			quotes=true, dims, comments=false, 					</a:t>
            </a:r>
            <a:r>
              <a:rPr lang="en-IE" sz="2800" i="1" dirty="0" err="1">
                <a:solidFill>
                  <a:srgbClr val="13DCF1"/>
                </a:solidFill>
                <a:latin typeface="Consolas" panose="020B0609020204030204" pitchFamily="49" charset="0"/>
              </a:rPr>
              <a:t>comment_char</a:t>
            </a:r>
            <a:r>
              <a:rPr lang="en-IE" sz="2800" i="1" dirty="0">
                <a:solidFill>
                  <a:srgbClr val="13DCF1"/>
                </a:solidFill>
                <a:latin typeface="Consolas" panose="020B0609020204030204" pitchFamily="49" charset="0"/>
              </a:rPr>
              <a:t>='#'</a:t>
            </a:r>
            <a:r>
              <a:rPr lang="en-IE" sz="2800" dirty="0">
                <a:solidFill>
                  <a:srgbClr val="13DCF1"/>
                </a:solidFill>
                <a:latin typeface="Consolas" panose="020B0609020204030204" pitchFamily="49" charset="0"/>
              </a:rPr>
              <a:t>)</a:t>
            </a:r>
          </a:p>
          <a:p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536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5466</TotalTime>
  <Words>1297</Words>
  <Application>Microsoft Office PowerPoint</Application>
  <PresentationFormat>Widescreen</PresentationFormat>
  <Paragraphs>265</Paragraphs>
  <Slides>16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MV Boli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Flood</dc:creator>
  <cp:lastModifiedBy>Matthew Flood</cp:lastModifiedBy>
  <cp:revision>156</cp:revision>
  <dcterms:created xsi:type="dcterms:W3CDTF">2022-01-24T18:53:22Z</dcterms:created>
  <dcterms:modified xsi:type="dcterms:W3CDTF">2022-03-30T23:29:24Z</dcterms:modified>
</cp:coreProperties>
</file>

<file path=docProps/thumbnail.jpeg>
</file>